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257" r:id="rId3"/>
    <p:sldId id="258" r:id="rId4"/>
    <p:sldId id="260" r:id="rId5"/>
    <p:sldId id="259" r:id="rId6"/>
    <p:sldId id="262" r:id="rId7"/>
    <p:sldId id="269" r:id="rId8"/>
    <p:sldId id="270" r:id="rId9"/>
    <p:sldId id="271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3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464DD-9214-4882-A341-57D93B25068D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8A0582-ABD8-4C57-9749-2B965D31197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801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6C1589-FD57-D44F-9829-A67E434E4A3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99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6586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2808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75006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" y="0"/>
            <a:ext cx="12188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543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791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9007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5324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334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28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8206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6018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018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FE35A-4A15-4ACC-B3A8-0587F51378AE}" type="datetimeFigureOut">
              <a:rPr lang="fr-FR" smtClean="0"/>
              <a:t>03/04/2025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CFEC0-45F9-473B-81D2-73A2C36419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1687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57A865E-EC1C-2961-5C76-B85AFD6114B3}"/>
              </a:ext>
            </a:extLst>
          </p:cNvPr>
          <p:cNvSpPr txBox="1"/>
          <p:nvPr/>
        </p:nvSpPr>
        <p:spPr>
          <a:xfrm>
            <a:off x="8149213" y="133351"/>
            <a:ext cx="3692267" cy="1223176"/>
          </a:xfrm>
          <a:prstGeom prst="rect">
            <a:avLst/>
          </a:prstGeom>
          <a:solidFill>
            <a:srgbClr val="EE7203"/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Ubuntu Medium" panose="020B0504030602030204" pitchFamily="34" charset="0"/>
              </a:rPr>
              <a:t>CHU DE MONTPELLIER  </a:t>
            </a:r>
            <a:endParaRPr lang="fr-FR" sz="2800" b="1" dirty="0">
              <a:solidFill>
                <a:schemeClr val="bg1"/>
              </a:solidFill>
              <a:latin typeface="Ubuntu Medium" panose="020B0504030602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51720" y="6160899"/>
            <a:ext cx="192616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chemeClr val="accent5">
                    <a:lumMod val="75000"/>
                  </a:schemeClr>
                </a:solidFill>
              </a:rPr>
              <a:t>Mars 2025</a:t>
            </a:r>
            <a:endParaRPr lang="fr-FR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93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Médecine interne</a:t>
            </a:r>
            <a:endParaRPr lang="fr-FR" b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5 opérations avec 1</a:t>
            </a:r>
            <a:r>
              <a:rPr lang="fr-FR" baseline="30000" dirty="0" smtClean="0"/>
              <a:t>ère</a:t>
            </a:r>
            <a:r>
              <a:rPr lang="fr-FR" dirty="0" smtClean="0"/>
              <a:t> consultation MOE 2ème semestre 2028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59" y="2809912"/>
            <a:ext cx="11486209" cy="115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9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Médecine interne </a:t>
            </a:r>
            <a:r>
              <a:rPr lang="fr-FR" b="1" u="sng" dirty="0" err="1" smtClean="0"/>
              <a:t>Rdc</a:t>
            </a:r>
            <a:endParaRPr lang="fr-FR" b="1" u="sng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56960" y="1825624"/>
            <a:ext cx="4626575" cy="4599781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" y="1825625"/>
            <a:ext cx="4373859" cy="4599781"/>
          </a:xfrm>
          <a:prstGeom prst="rect">
            <a:avLst/>
          </a:prstGeom>
        </p:spPr>
      </p:pic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316433"/>
              </p:ext>
            </p:extLst>
          </p:nvPr>
        </p:nvGraphicFramePr>
        <p:xfrm>
          <a:off x="899160" y="1165014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56220754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85915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7181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10783535" y="3901440"/>
            <a:ext cx="12865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Extension mise en service : janvier 2029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665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Médecine interne R+1</a:t>
            </a:r>
            <a:endParaRPr lang="fr-FR" b="1" u="sng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899160" y="1165014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56220754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85915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7181"/>
                  </a:ext>
                </a:extLst>
              </a:tr>
            </a:tbl>
          </a:graphicData>
        </a:graphic>
      </p:graphicFrame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160" y="1812078"/>
            <a:ext cx="4531570" cy="435133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961" y="1812078"/>
            <a:ext cx="4328160" cy="4380411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0710527" y="3901440"/>
            <a:ext cx="12865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Extension mise en service : janvier 2029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87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Médecine interne R+2</a:t>
            </a:r>
            <a:endParaRPr lang="fr-FR" b="1" u="sng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899160" y="1165014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56220754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85915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7181"/>
                  </a:ext>
                </a:extLst>
              </a:tr>
            </a:tbl>
          </a:graphicData>
        </a:graphic>
      </p:graphicFrame>
      <p:pic>
        <p:nvPicPr>
          <p:cNvPr id="10" name="Espace réservé du contenu 9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5643" b="174"/>
          <a:stretch/>
        </p:blipFill>
        <p:spPr>
          <a:xfrm>
            <a:off x="899161" y="3241622"/>
            <a:ext cx="3672840" cy="203480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7126" y="2497402"/>
            <a:ext cx="48577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ADV CPV</a:t>
            </a:r>
            <a:endParaRPr lang="fr-FR" b="1" u="sng" dirty="0"/>
          </a:p>
        </p:txBody>
      </p:sp>
      <p:pic>
        <p:nvPicPr>
          <p:cNvPr id="6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49260"/>
            <a:ext cx="10515600" cy="120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0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14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ADV CPV - R+1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178755"/>
              </p:ext>
            </p:extLst>
          </p:nvPr>
        </p:nvGraphicFramePr>
        <p:xfrm>
          <a:off x="838200" y="1008411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96132263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422006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81181"/>
                  </a:ext>
                </a:extLst>
              </a:tr>
            </a:tbl>
          </a:graphicData>
        </a:graphic>
      </p:graphicFrame>
      <p:pic>
        <p:nvPicPr>
          <p:cNvPr id="5" name="Espace réservé du contenu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3083" y="1648952"/>
            <a:ext cx="4401209" cy="422680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57867"/>
            <a:ext cx="3688373" cy="43668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405558" y="4402667"/>
            <a:ext cx="1315040" cy="1067502"/>
          </a:xfrm>
          <a:prstGeom prst="rect">
            <a:avLst/>
          </a:prstGeom>
          <a:gradFill flip="none" rotWithShape="1">
            <a:gsLst>
              <a:gs pos="0">
                <a:srgbClr val="CFD5EA">
                  <a:shade val="30000"/>
                  <a:satMod val="115000"/>
                </a:srgbClr>
              </a:gs>
              <a:gs pos="50000">
                <a:srgbClr val="CFD5EA">
                  <a:shade val="67500"/>
                  <a:satMod val="115000"/>
                </a:srgbClr>
              </a:gs>
              <a:gs pos="100000">
                <a:srgbClr val="CFD5EA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7546209" y="4936418"/>
            <a:ext cx="859349" cy="533751"/>
          </a:xfrm>
          <a:prstGeom prst="rect">
            <a:avLst/>
          </a:prstGeom>
          <a:gradFill flip="none" rotWithShape="1">
            <a:gsLst>
              <a:gs pos="0">
                <a:srgbClr val="CFD5EA">
                  <a:shade val="30000"/>
                  <a:satMod val="115000"/>
                </a:srgbClr>
              </a:gs>
              <a:gs pos="50000">
                <a:srgbClr val="CFD5EA">
                  <a:shade val="67500"/>
                  <a:satMod val="115000"/>
                </a:srgbClr>
              </a:gs>
              <a:gs pos="100000">
                <a:srgbClr val="CFD5EA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10126998" y="1719518"/>
            <a:ext cx="177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1 : </a:t>
            </a:r>
            <a:r>
              <a:rPr lang="fr-FR" dirty="0" smtClean="0"/>
              <a:t>DAR D 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10126997" y="2706116"/>
            <a:ext cx="177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2 : </a:t>
            </a:r>
            <a:endParaRPr lang="fr-FR" dirty="0"/>
          </a:p>
          <a:p>
            <a:r>
              <a:rPr lang="fr-FR" dirty="0" smtClean="0"/>
              <a:t>USIP + Extension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10126998" y="3585182"/>
            <a:ext cx="1774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3 : </a:t>
            </a:r>
            <a:endParaRPr lang="fr-FR" dirty="0"/>
          </a:p>
          <a:p>
            <a:r>
              <a:rPr lang="fr-FR" dirty="0" smtClean="0"/>
              <a:t>Extension Blocs opératoires</a:t>
            </a:r>
            <a:endParaRPr lang="fr-FR" dirty="0"/>
          </a:p>
        </p:txBody>
      </p:sp>
      <p:cxnSp>
        <p:nvCxnSpPr>
          <p:cNvPr id="14" name="Connecteur droit avec flèche 13"/>
          <p:cNvCxnSpPr>
            <a:stCxn id="10" idx="1"/>
          </p:cNvCxnSpPr>
          <p:nvPr/>
        </p:nvCxnSpPr>
        <p:spPr>
          <a:xfrm flipH="1">
            <a:off x="7464213" y="2042684"/>
            <a:ext cx="2662785" cy="3609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stCxn id="11" idx="1"/>
          </p:cNvCxnSpPr>
          <p:nvPr/>
        </p:nvCxnSpPr>
        <p:spPr>
          <a:xfrm flipH="1" flipV="1">
            <a:off x="8188960" y="2311518"/>
            <a:ext cx="1938037" cy="71776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 flipV="1">
            <a:off x="8344747" y="3352447"/>
            <a:ext cx="1782251" cy="49599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10177798" y="4571780"/>
            <a:ext cx="177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4 : </a:t>
            </a:r>
            <a:endParaRPr lang="fr-FR" dirty="0"/>
          </a:p>
          <a:p>
            <a:r>
              <a:rPr lang="fr-FR" dirty="0" smtClean="0"/>
              <a:t>J0</a:t>
            </a:r>
            <a:endParaRPr lang="fr-FR" dirty="0"/>
          </a:p>
        </p:txBody>
      </p:sp>
      <p:sp>
        <p:nvSpPr>
          <p:cNvPr id="22" name="ZoneTexte 21"/>
          <p:cNvSpPr txBox="1"/>
          <p:nvPr/>
        </p:nvSpPr>
        <p:spPr>
          <a:xfrm>
            <a:off x="10177797" y="5278340"/>
            <a:ext cx="177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7 : </a:t>
            </a:r>
            <a:endParaRPr lang="fr-FR" dirty="0"/>
          </a:p>
          <a:p>
            <a:r>
              <a:rPr lang="fr-FR" dirty="0" smtClean="0"/>
              <a:t>UMCA</a:t>
            </a:r>
            <a:endParaRPr lang="fr-FR" dirty="0"/>
          </a:p>
        </p:txBody>
      </p:sp>
      <p:cxnSp>
        <p:nvCxnSpPr>
          <p:cNvPr id="23" name="Connecteur droit avec flèche 22"/>
          <p:cNvCxnSpPr/>
          <p:nvPr/>
        </p:nvCxnSpPr>
        <p:spPr>
          <a:xfrm flipH="1" flipV="1">
            <a:off x="8297333" y="3886198"/>
            <a:ext cx="1880465" cy="98999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H="1" flipV="1">
            <a:off x="8122846" y="4705360"/>
            <a:ext cx="2084852" cy="91490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ZoneTexte 27"/>
          <p:cNvSpPr txBox="1"/>
          <p:nvPr/>
        </p:nvSpPr>
        <p:spPr>
          <a:xfrm>
            <a:off x="2884762" y="6119547"/>
            <a:ext cx="6119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Consultation Moe opération 1 :</a:t>
            </a:r>
            <a:r>
              <a:rPr lang="fr-FR" dirty="0" smtClean="0"/>
              <a:t> juillet 2025 (ancien AC Moe)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378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14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ADV CPV - R+2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838200" y="1008411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96132263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422006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81181"/>
                  </a:ext>
                </a:extLst>
              </a:tr>
            </a:tbl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10126998" y="1719518"/>
            <a:ext cx="177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1 : </a:t>
            </a:r>
            <a:r>
              <a:rPr lang="fr-FR" dirty="0" smtClean="0"/>
              <a:t>Tertiaire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548" y="1612312"/>
            <a:ext cx="3762375" cy="367665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52009"/>
            <a:ext cx="3543300" cy="366712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437975" y="4697628"/>
            <a:ext cx="859349" cy="533751"/>
          </a:xfrm>
          <a:prstGeom prst="rect">
            <a:avLst/>
          </a:prstGeom>
          <a:gradFill flip="none" rotWithShape="1">
            <a:gsLst>
              <a:gs pos="0">
                <a:srgbClr val="CFD5EA">
                  <a:shade val="30000"/>
                  <a:satMod val="115000"/>
                </a:srgbClr>
              </a:gs>
              <a:gs pos="50000">
                <a:srgbClr val="CFD5EA">
                  <a:shade val="67500"/>
                  <a:satMod val="115000"/>
                </a:srgbClr>
              </a:gs>
              <a:gs pos="100000">
                <a:srgbClr val="CFD5EA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8297323" y="4163877"/>
            <a:ext cx="1341976" cy="1067502"/>
          </a:xfrm>
          <a:prstGeom prst="rect">
            <a:avLst/>
          </a:prstGeom>
          <a:gradFill flip="none" rotWithShape="1">
            <a:gsLst>
              <a:gs pos="0">
                <a:srgbClr val="CFD5EA">
                  <a:shade val="30000"/>
                  <a:satMod val="115000"/>
                </a:srgbClr>
              </a:gs>
              <a:gs pos="50000">
                <a:srgbClr val="CFD5EA">
                  <a:shade val="67500"/>
                  <a:satMod val="115000"/>
                </a:srgbClr>
              </a:gs>
              <a:gs pos="100000">
                <a:srgbClr val="CFD5EA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6" name="Connecteur droit avec flèche 15"/>
          <p:cNvCxnSpPr/>
          <p:nvPr/>
        </p:nvCxnSpPr>
        <p:spPr>
          <a:xfrm flipH="1">
            <a:off x="7355840" y="2042683"/>
            <a:ext cx="2743137" cy="21961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85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83142"/>
          </a:xfrm>
        </p:spPr>
        <p:txBody>
          <a:bodyPr>
            <a:normAutofit fontScale="90000"/>
          </a:bodyPr>
          <a:lstStyle/>
          <a:p>
            <a:r>
              <a:rPr lang="fr-FR" dirty="0" smtClean="0"/>
              <a:t>ADV CPV - </a:t>
            </a:r>
            <a:r>
              <a:rPr lang="fr-FR" dirty="0" err="1" smtClean="0"/>
              <a:t>Rdc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838200" y="1008411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961322637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4220067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981181"/>
                  </a:ext>
                </a:extLst>
              </a:tr>
            </a:tbl>
          </a:graphicData>
        </a:graphic>
      </p:graphicFrame>
      <p:sp>
        <p:nvSpPr>
          <p:cNvPr id="10" name="ZoneTexte 9"/>
          <p:cNvSpPr txBox="1"/>
          <p:nvPr/>
        </p:nvSpPr>
        <p:spPr>
          <a:xfrm>
            <a:off x="8968758" y="4717240"/>
            <a:ext cx="177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6 : </a:t>
            </a:r>
          </a:p>
          <a:p>
            <a:r>
              <a:rPr lang="fr-FR" dirty="0" err="1" smtClean="0"/>
              <a:t>Explo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64598" y="4717240"/>
            <a:ext cx="1774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5 : </a:t>
            </a:r>
            <a:endParaRPr lang="fr-FR" dirty="0"/>
          </a:p>
          <a:p>
            <a:r>
              <a:rPr lang="fr-FR" dirty="0" smtClean="0"/>
              <a:t>HDJ et HS </a:t>
            </a:r>
            <a:r>
              <a:rPr lang="fr-FR" dirty="0" err="1" smtClean="0"/>
              <a:t>Oncothoracique</a:t>
            </a:r>
            <a:endParaRPr lang="fr-FR" dirty="0"/>
          </a:p>
        </p:txBody>
      </p:sp>
      <p:pic>
        <p:nvPicPr>
          <p:cNvPr id="9" name="Espace réservé du contenu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57867"/>
            <a:ext cx="4133427" cy="298468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57866"/>
            <a:ext cx="4321387" cy="3002453"/>
          </a:xfrm>
          <a:prstGeom prst="rect">
            <a:avLst/>
          </a:prstGeom>
        </p:spPr>
      </p:pic>
      <p:cxnSp>
        <p:nvCxnSpPr>
          <p:cNvPr id="14" name="Connecteur droit avec flèche 13"/>
          <p:cNvCxnSpPr/>
          <p:nvPr/>
        </p:nvCxnSpPr>
        <p:spPr>
          <a:xfrm flipV="1">
            <a:off x="6875798" y="2519680"/>
            <a:ext cx="2010815" cy="21975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flipH="1" flipV="1">
            <a:off x="9289627" y="4338320"/>
            <a:ext cx="373398" cy="5313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36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LAP Urgences opération 3 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99962"/>
            <a:ext cx="10515600" cy="420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2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Digestif</a:t>
            </a:r>
            <a:endParaRPr lang="fr-FR" b="1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7 opérations réparties en lien avec la fin de l’opération de CR d’extension des blocs digestif et le déménagement des laboratoires</a:t>
            </a: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3128010"/>
            <a:ext cx="113442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0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Digestif </a:t>
            </a:r>
            <a:r>
              <a:rPr lang="fr-FR" b="1" u="sng" dirty="0" err="1" smtClean="0"/>
              <a:t>Rdc</a:t>
            </a:r>
            <a:endParaRPr lang="fr-FR" b="1" u="sng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899160" y="1165014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56220754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85915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7181"/>
                  </a:ext>
                </a:extLst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4864658" y="2019300"/>
            <a:ext cx="1569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Extension des Blocs </a:t>
            </a:r>
            <a:r>
              <a:rPr lang="fr-FR" dirty="0" smtClean="0"/>
              <a:t>: mise en service dernier trimestre 2028</a:t>
            </a:r>
            <a:endParaRPr lang="fr-FR" dirty="0"/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4756" y="1635927"/>
            <a:ext cx="3051328" cy="5172374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355" y="1650364"/>
            <a:ext cx="3219450" cy="514350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7719060" y="2019300"/>
            <a:ext cx="1373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smtClean="0"/>
              <a:t>Opération 0 </a:t>
            </a:r>
            <a:endParaRPr lang="fr-FR" b="1" u="sng" dirty="0"/>
          </a:p>
        </p:txBody>
      </p:sp>
      <p:sp>
        <p:nvSpPr>
          <p:cNvPr id="13" name="ZoneTexte 12"/>
          <p:cNvSpPr txBox="1"/>
          <p:nvPr/>
        </p:nvSpPr>
        <p:spPr>
          <a:xfrm>
            <a:off x="5100327" y="3907400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2A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10101273" y="3907400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6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5100327" y="5221843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2B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10101273" y="5221843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3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867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888"/>
          </a:xfrm>
        </p:spPr>
        <p:txBody>
          <a:bodyPr/>
          <a:lstStyle/>
          <a:p>
            <a:pPr algn="ctr"/>
            <a:r>
              <a:rPr lang="fr-FR" b="1" u="sng" dirty="0" smtClean="0"/>
              <a:t>SEL : Digestif R+1</a:t>
            </a:r>
            <a:endParaRPr lang="fr-FR" b="1" u="sng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899160" y="1165014"/>
          <a:ext cx="105156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2562207549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85915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 smtClean="0"/>
                        <a:t>Etat des lieux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 smtClean="0"/>
                        <a:t>Etat Projeté</a:t>
                      </a:r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67181"/>
                  </a:ext>
                </a:extLst>
              </a:tr>
            </a:tbl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57" y="1659255"/>
            <a:ext cx="5038725" cy="5048250"/>
          </a:xfrm>
          <a:prstGeom prst="rect">
            <a:avLst/>
          </a:prstGeom>
        </p:spPr>
      </p:pic>
      <p:pic>
        <p:nvPicPr>
          <p:cNvPr id="11" name="Espace réservé du contenu 10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95131" y="1659253"/>
            <a:ext cx="5067230" cy="4989123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9570721" y="4457700"/>
            <a:ext cx="1539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u="sng" dirty="0" smtClean="0"/>
              <a:t>Opération 1 : attribuée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7200900" y="1905000"/>
            <a:ext cx="1373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smtClean="0"/>
              <a:t>Opération 0 </a:t>
            </a:r>
            <a:endParaRPr lang="fr-FR" b="1" u="sng" dirty="0"/>
          </a:p>
        </p:txBody>
      </p:sp>
      <p:sp>
        <p:nvSpPr>
          <p:cNvPr id="14" name="ZoneTexte 13"/>
          <p:cNvSpPr txBox="1"/>
          <p:nvPr/>
        </p:nvSpPr>
        <p:spPr>
          <a:xfrm>
            <a:off x="7902803" y="3969149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4 :</a:t>
            </a:r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6156960" y="3268980"/>
            <a:ext cx="1539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/>
              <a:t>Opération 5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198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223</Words>
  <Application>Microsoft Office PowerPoint</Application>
  <PresentationFormat>Grand écran</PresentationFormat>
  <Paragraphs>60</Paragraphs>
  <Slides>13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Ubuntu Medium</vt:lpstr>
      <vt:lpstr>Thème Office</vt:lpstr>
      <vt:lpstr>Présentation PowerPoint</vt:lpstr>
      <vt:lpstr>ADV CPV</vt:lpstr>
      <vt:lpstr>ADV CPV - R+1</vt:lpstr>
      <vt:lpstr>ADV CPV - R+2</vt:lpstr>
      <vt:lpstr>ADV CPV - Rdc</vt:lpstr>
      <vt:lpstr>LAP Urgences opération 3 </vt:lpstr>
      <vt:lpstr>SEL : Digestif</vt:lpstr>
      <vt:lpstr>SEL : Digestif Rdc</vt:lpstr>
      <vt:lpstr>SEL : Digestif R+1</vt:lpstr>
      <vt:lpstr>SEL : Médecine interne</vt:lpstr>
      <vt:lpstr>SEL : Médecine interne Rdc</vt:lpstr>
      <vt:lpstr>SEL : Médecine interne R+1</vt:lpstr>
      <vt:lpstr>SEL : Médecine interne R+2</vt:lpstr>
    </vt:vector>
  </TitlesOfParts>
  <Company>CHRU Montpellier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SARRO CHRISTELLE</dc:creator>
  <cp:lastModifiedBy>BEAUFORT LAETITIA</cp:lastModifiedBy>
  <cp:revision>20</cp:revision>
  <dcterms:created xsi:type="dcterms:W3CDTF">2025-03-10T10:00:54Z</dcterms:created>
  <dcterms:modified xsi:type="dcterms:W3CDTF">2025-04-03T13:47:11Z</dcterms:modified>
</cp:coreProperties>
</file>